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 id="262" r:id="rId8"/>
    <p:sldId id="263" r:id="rId9"/>
    <p:sldId id="264" r:id="rId10"/>
    <p:sldId id="265" r:id="rId11"/>
    <p:sldId id="266"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4660"/>
  </p:normalViewPr>
  <p:slideViewPr>
    <p:cSldViewPr snapToGrid="0">
      <p:cViewPr varScale="1">
        <p:scale>
          <a:sx n="89" d="100"/>
          <a:sy n="89" d="100"/>
        </p:scale>
        <p:origin x="437"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050877" y="1322386"/>
            <a:ext cx="10363200" cy="1470025"/>
          </a:xfrm>
        </p:spPr>
        <p:txBody>
          <a:bodyPr/>
          <a:lstStyle>
            <a:lvl1pPr>
              <a:defRPr>
                <a:solidFill>
                  <a:schemeClr val="tx2">
                    <a:lumMod val="75000"/>
                  </a:schemeClr>
                </a:solidFill>
              </a:defRPr>
            </a:lvl1pPr>
          </a:lstStyle>
          <a:p>
            <a:r>
              <a:rPr lang="en-US"/>
              <a:t>Click to edit Master title style</a:t>
            </a:r>
          </a:p>
        </p:txBody>
      </p:sp>
      <p:sp>
        <p:nvSpPr>
          <p:cNvPr id="3" name="Subtitle 2"/>
          <p:cNvSpPr>
            <a:spLocks noGrp="1"/>
          </p:cNvSpPr>
          <p:nvPr>
            <p:ph type="subTitle" idx="1"/>
          </p:nvPr>
        </p:nvSpPr>
        <p:spPr>
          <a:xfrm>
            <a:off x="2032000" y="3326641"/>
            <a:ext cx="8534400" cy="1752600"/>
          </a:xfrm>
        </p:spPr>
        <p:txBody>
          <a:bodyPr>
            <a:normAutofit/>
          </a:bodyPr>
          <a:lstStyle>
            <a:lvl1pPr marL="0" indent="0" algn="ctr">
              <a:buNone/>
              <a:defRPr sz="2000" b="1">
                <a:solidFill>
                  <a:schemeClr val="tx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994CE30-7D40-4BC0-BA0D-56C992D5B4BD}" type="datetimeFigureOut">
              <a:rPr lang="en-GB" smtClean="0"/>
              <a:t>13/10/2023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BCD3F7E-62B3-4FB9-95CE-D1B0CC271B85}" type="slidenum">
              <a:rPr lang="en-GB" smtClean="0"/>
              <a:t>‹#›</a:t>
            </a:fld>
            <a:endParaRPr lang="en-GB"/>
          </a:p>
        </p:txBody>
      </p:sp>
    </p:spTree>
    <p:extLst>
      <p:ext uri="{BB962C8B-B14F-4D97-AF65-F5344CB8AC3E}">
        <p14:creationId xmlns:p14="http://schemas.microsoft.com/office/powerpoint/2010/main" val="21679971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994CE30-7D40-4BC0-BA0D-56C992D5B4BD}" type="datetimeFigureOut">
              <a:rPr lang="en-GB" smtClean="0"/>
              <a:t>13/10/2023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BCD3F7E-62B3-4FB9-95CE-D1B0CC271B85}" type="slidenum">
              <a:rPr lang="en-GB" smtClean="0"/>
              <a:t>‹#›</a:t>
            </a:fld>
            <a:endParaRPr lang="en-GB"/>
          </a:p>
        </p:txBody>
      </p:sp>
    </p:spTree>
    <p:extLst>
      <p:ext uri="{BB962C8B-B14F-4D97-AF65-F5344CB8AC3E}">
        <p14:creationId xmlns:p14="http://schemas.microsoft.com/office/powerpoint/2010/main" val="2962612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1"/>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41"/>
            <a:ext cx="8026400" cy="585152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994CE30-7D40-4BC0-BA0D-56C992D5B4BD}" type="datetimeFigureOut">
              <a:rPr lang="en-GB" smtClean="0"/>
              <a:t>13/10/2023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BCD3F7E-62B3-4FB9-95CE-D1B0CC271B85}" type="slidenum">
              <a:rPr lang="en-GB" smtClean="0"/>
              <a:t>‹#›</a:t>
            </a:fld>
            <a:endParaRPr lang="en-GB"/>
          </a:p>
        </p:txBody>
      </p:sp>
    </p:spTree>
    <p:extLst>
      <p:ext uri="{BB962C8B-B14F-4D97-AF65-F5344CB8AC3E}">
        <p14:creationId xmlns:p14="http://schemas.microsoft.com/office/powerpoint/2010/main" val="2878300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lumMod val="75000"/>
                  </a:schemeClr>
                </a:solidFill>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994CE30-7D40-4BC0-BA0D-56C992D5B4BD}" type="datetimeFigureOut">
              <a:rPr lang="en-GB" smtClean="0"/>
              <a:t>13/10/2023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BCD3F7E-62B3-4FB9-95CE-D1B0CC271B85}" type="slidenum">
              <a:rPr lang="en-GB" smtClean="0"/>
              <a:t>‹#›</a:t>
            </a:fld>
            <a:endParaRPr lang="en-GB"/>
          </a:p>
        </p:txBody>
      </p:sp>
    </p:spTree>
    <p:extLst>
      <p:ext uri="{BB962C8B-B14F-4D97-AF65-F5344CB8AC3E}">
        <p14:creationId xmlns:p14="http://schemas.microsoft.com/office/powerpoint/2010/main" val="11909145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994CE30-7D40-4BC0-BA0D-56C992D5B4BD}" type="datetimeFigureOut">
              <a:rPr lang="en-GB" smtClean="0"/>
              <a:t>13/10/2023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BCD3F7E-62B3-4FB9-95CE-D1B0CC271B85}" type="slidenum">
              <a:rPr lang="en-GB" smtClean="0"/>
              <a:t>‹#›</a:t>
            </a:fld>
            <a:endParaRPr lang="en-GB"/>
          </a:p>
        </p:txBody>
      </p:sp>
    </p:spTree>
    <p:extLst>
      <p:ext uri="{BB962C8B-B14F-4D97-AF65-F5344CB8AC3E}">
        <p14:creationId xmlns:p14="http://schemas.microsoft.com/office/powerpoint/2010/main" val="34064180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FF0000"/>
                </a:solidFill>
              </a:defRPr>
            </a:lvl1pPr>
          </a:lstStyle>
          <a:p>
            <a:r>
              <a:rPr lang="en-US"/>
              <a:t>Click to edit Master title style</a:t>
            </a:r>
            <a:endParaRPr lang="en-US" dirty="0"/>
          </a:p>
        </p:txBody>
      </p:sp>
      <p:sp>
        <p:nvSpPr>
          <p:cNvPr id="3" name="Content Placeholder 2"/>
          <p:cNvSpPr>
            <a:spLocks noGrp="1"/>
          </p:cNvSpPr>
          <p:nvPr>
            <p:ph sz="half" idx="1"/>
          </p:nvPr>
        </p:nvSpPr>
        <p:spPr>
          <a:xfrm>
            <a:off x="609600" y="1600203"/>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3"/>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994CE30-7D40-4BC0-BA0D-56C992D5B4BD}" type="datetimeFigureOut">
              <a:rPr lang="en-GB" smtClean="0"/>
              <a:t>13/10/2023</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BCD3F7E-62B3-4FB9-95CE-D1B0CC271B85}" type="slidenum">
              <a:rPr lang="en-GB" smtClean="0"/>
              <a:t>‹#›</a:t>
            </a:fld>
            <a:endParaRPr lang="en-GB"/>
          </a:p>
        </p:txBody>
      </p:sp>
    </p:spTree>
    <p:extLst>
      <p:ext uri="{BB962C8B-B14F-4D97-AF65-F5344CB8AC3E}">
        <p14:creationId xmlns:p14="http://schemas.microsoft.com/office/powerpoint/2010/main" val="27387864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59368" y="304800"/>
            <a:ext cx="10668000" cy="487362"/>
          </a:xfrm>
        </p:spPr>
        <p:txBody>
          <a:bodyPr/>
          <a:lstStyle>
            <a:lvl1pPr>
              <a:defRPr>
                <a:solidFill>
                  <a:srgbClr val="FF0000"/>
                </a:solidFill>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9"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93369"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994CE30-7D40-4BC0-BA0D-56C992D5B4BD}" type="datetimeFigureOut">
              <a:rPr lang="en-GB" smtClean="0"/>
              <a:t>13/10/2023</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1BCD3F7E-62B3-4FB9-95CE-D1B0CC271B85}" type="slidenum">
              <a:rPr lang="en-GB" smtClean="0"/>
              <a:t>‹#›</a:t>
            </a:fld>
            <a:endParaRPr lang="en-GB"/>
          </a:p>
        </p:txBody>
      </p:sp>
    </p:spTree>
    <p:extLst>
      <p:ext uri="{BB962C8B-B14F-4D97-AF65-F5344CB8AC3E}">
        <p14:creationId xmlns:p14="http://schemas.microsoft.com/office/powerpoint/2010/main" val="28016335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860800" y="274638"/>
            <a:ext cx="7721600" cy="487362"/>
          </a:xfrm>
        </p:spPr>
        <p:txBody>
          <a:bodyPr/>
          <a:lstStyle/>
          <a:p>
            <a:r>
              <a:rPr lang="en-US"/>
              <a:t>Click to edit Master title style</a:t>
            </a:r>
          </a:p>
        </p:txBody>
      </p:sp>
      <p:sp>
        <p:nvSpPr>
          <p:cNvPr id="3" name="Date Placeholder 2"/>
          <p:cNvSpPr>
            <a:spLocks noGrp="1"/>
          </p:cNvSpPr>
          <p:nvPr>
            <p:ph type="dt" sz="half" idx="10"/>
          </p:nvPr>
        </p:nvSpPr>
        <p:spPr/>
        <p:txBody>
          <a:bodyPr/>
          <a:lstStyle/>
          <a:p>
            <a:fld id="{4994CE30-7D40-4BC0-BA0D-56C992D5B4BD}" type="datetimeFigureOut">
              <a:rPr lang="en-GB" smtClean="0"/>
              <a:t>13/10/2023</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1BCD3F7E-62B3-4FB9-95CE-D1B0CC271B85}" type="slidenum">
              <a:rPr lang="en-GB" smtClean="0"/>
              <a:t>‹#›</a:t>
            </a:fld>
            <a:endParaRPr lang="en-GB"/>
          </a:p>
        </p:txBody>
      </p:sp>
      <p:pic>
        <p:nvPicPr>
          <p:cNvPr id="2051" name="Picture 3" descr="C:\Users\AMMU\Desktop\Border.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05209" y="139874"/>
            <a:ext cx="9686793" cy="6983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20228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994CE30-7D40-4BC0-BA0D-56C992D5B4BD}" type="datetimeFigureOut">
              <a:rPr lang="en-GB" smtClean="0"/>
              <a:t>13/10/2023</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1BCD3F7E-62B3-4FB9-95CE-D1B0CC271B85}" type="slidenum">
              <a:rPr lang="en-GB" smtClean="0"/>
              <a:t>‹#›</a:t>
            </a:fld>
            <a:endParaRPr lang="en-GB"/>
          </a:p>
        </p:txBody>
      </p:sp>
    </p:spTree>
    <p:extLst>
      <p:ext uri="{BB962C8B-B14F-4D97-AF65-F5344CB8AC3E}">
        <p14:creationId xmlns:p14="http://schemas.microsoft.com/office/powerpoint/2010/main" val="1249718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2"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3"/>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2" y="1435103"/>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4994CE30-7D40-4BC0-BA0D-56C992D5B4BD}" type="datetimeFigureOut">
              <a:rPr lang="en-GB" smtClean="0"/>
              <a:t>13/10/2023</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BCD3F7E-62B3-4FB9-95CE-D1B0CC271B85}" type="slidenum">
              <a:rPr lang="en-GB" smtClean="0"/>
              <a:t>‹#›</a:t>
            </a:fld>
            <a:endParaRPr lang="en-GB"/>
          </a:p>
        </p:txBody>
      </p:sp>
    </p:spTree>
    <p:extLst>
      <p:ext uri="{BB962C8B-B14F-4D97-AF65-F5344CB8AC3E}">
        <p14:creationId xmlns:p14="http://schemas.microsoft.com/office/powerpoint/2010/main" val="15215644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4994CE30-7D40-4BC0-BA0D-56C992D5B4BD}" type="datetimeFigureOut">
              <a:rPr lang="en-GB" smtClean="0"/>
              <a:t>13/10/2023</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BCD3F7E-62B3-4FB9-95CE-D1B0CC271B85}" type="slidenum">
              <a:rPr lang="en-GB" smtClean="0"/>
              <a:t>‹#›</a:t>
            </a:fld>
            <a:endParaRPr lang="en-GB"/>
          </a:p>
        </p:txBody>
      </p:sp>
    </p:spTree>
    <p:extLst>
      <p:ext uri="{BB962C8B-B14F-4D97-AF65-F5344CB8AC3E}">
        <p14:creationId xmlns:p14="http://schemas.microsoft.com/office/powerpoint/2010/main" val="38745951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2800" y="274638"/>
            <a:ext cx="10668000" cy="487362"/>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812800" y="1143001"/>
            <a:ext cx="10668000" cy="4952997"/>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200">
                <a:solidFill>
                  <a:schemeClr val="tx1">
                    <a:tint val="75000"/>
                  </a:schemeClr>
                </a:solidFill>
                <a:latin typeface="Verdana" pitchFamily="34" charset="0"/>
                <a:ea typeface="Verdana" pitchFamily="34" charset="0"/>
                <a:cs typeface="Verdana" pitchFamily="34" charset="0"/>
              </a:defRPr>
            </a:lvl1pPr>
          </a:lstStyle>
          <a:p>
            <a:fld id="{4994CE30-7D40-4BC0-BA0D-56C992D5B4BD}" type="datetimeFigureOut">
              <a:rPr lang="en-GB" smtClean="0"/>
              <a:t>13/10/2023</a:t>
            </a:fld>
            <a:endParaRPr lang="en-GB"/>
          </a:p>
        </p:txBody>
      </p:sp>
      <p:sp>
        <p:nvSpPr>
          <p:cNvPr id="5" name="Footer Placeholder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1200">
                <a:solidFill>
                  <a:schemeClr val="tx1">
                    <a:tint val="75000"/>
                  </a:schemeClr>
                </a:solidFill>
                <a:latin typeface="Verdana" pitchFamily="34" charset="0"/>
                <a:ea typeface="Verdana" pitchFamily="34" charset="0"/>
                <a:cs typeface="Verdana" pitchFamily="34" charset="0"/>
              </a:defRPr>
            </a:lvl1pPr>
          </a:lstStyle>
          <a:p>
            <a:endParaRPr lang="en-GB"/>
          </a:p>
        </p:txBody>
      </p:sp>
      <p:sp>
        <p:nvSpPr>
          <p:cNvPr id="6" name="Slide Number Placeholder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1200">
                <a:solidFill>
                  <a:schemeClr val="tx1">
                    <a:tint val="75000"/>
                  </a:schemeClr>
                </a:solidFill>
                <a:latin typeface="Verdana" pitchFamily="34" charset="0"/>
                <a:ea typeface="Verdana" pitchFamily="34" charset="0"/>
                <a:cs typeface="Verdana" pitchFamily="34" charset="0"/>
              </a:defRPr>
            </a:lvl1pPr>
          </a:lstStyle>
          <a:p>
            <a:fld id="{1BCD3F7E-62B3-4FB9-95CE-D1B0CC271B85}" type="slidenum">
              <a:rPr lang="en-GB" smtClean="0"/>
              <a:t>‹#›</a:t>
            </a:fld>
            <a:endParaRPr lang="en-GB"/>
          </a:p>
        </p:txBody>
      </p:sp>
      <p:sp>
        <p:nvSpPr>
          <p:cNvPr id="8" name="Line 6">
            <a:extLst>
              <a:ext uri="{FF2B5EF4-FFF2-40B4-BE49-F238E27FC236}">
                <a16:creationId xmlns:a16="http://schemas.microsoft.com/office/drawing/2014/main" id="{3F0EAE8F-8B4C-436F-93E6-DF250930561C}"/>
              </a:ext>
            </a:extLst>
          </p:cNvPr>
          <p:cNvSpPr>
            <a:spLocks noChangeShapeType="1"/>
          </p:cNvSpPr>
          <p:nvPr/>
        </p:nvSpPr>
        <p:spPr bwMode="auto">
          <a:xfrm>
            <a:off x="812800" y="914400"/>
            <a:ext cx="10668000" cy="0"/>
          </a:xfrm>
          <a:prstGeom prst="line">
            <a:avLst/>
          </a:prstGeom>
          <a:noFill/>
          <a:ln w="57150" cmpd="thickThin">
            <a:solidFill>
              <a:schemeClr val="tx1"/>
            </a:solidFill>
            <a:round/>
            <a:headEnd/>
            <a:tailEnd/>
          </a:ln>
          <a:effectLst/>
        </p:spPr>
        <p:txBody>
          <a:bodyPr/>
          <a:lstStyle/>
          <a:p>
            <a:pPr>
              <a:defRPr/>
            </a:pPr>
            <a:endParaRPr lang="en-IN" sz="1800"/>
          </a:p>
        </p:txBody>
      </p:sp>
      <p:pic>
        <p:nvPicPr>
          <p:cNvPr id="7" name="Picture 7">
            <a:extLst>
              <a:ext uri="{FF2B5EF4-FFF2-40B4-BE49-F238E27FC236}">
                <a16:creationId xmlns:a16="http://schemas.microsoft.com/office/drawing/2014/main" id="{F5847C07-33FE-4652-A9FD-CD40E657B784}"/>
              </a:ext>
            </a:extLst>
          </p:cNvPr>
          <p:cNvPicPr>
            <a:picLocks noChangeAspect="1"/>
          </p:cNvPicPr>
          <p:nvPr/>
        </p:nvPicPr>
        <p:blipFill rotWithShape="1">
          <a:blip r:embed="rId13">
            <a:extLst>
              <a:ext uri="{28A0092B-C50C-407E-A947-70E740481C1C}">
                <a14:useLocalDpi xmlns:a14="http://schemas.microsoft.com/office/drawing/2010/main" val="0"/>
              </a:ext>
            </a:extLst>
          </a:blip>
          <a:srcRect b="18045"/>
          <a:stretch/>
        </p:blipFill>
        <p:spPr bwMode="auto">
          <a:xfrm>
            <a:off x="0" y="5991366"/>
            <a:ext cx="12192000" cy="866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6484013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spcBef>
          <a:spcPct val="0"/>
        </a:spcBef>
        <a:buNone/>
        <a:defRPr sz="2800" b="1" kern="1200">
          <a:solidFill>
            <a:srgbClr val="FF0000"/>
          </a:solidFill>
          <a:latin typeface="Verdana" pitchFamily="34" charset="0"/>
          <a:ea typeface="Verdana" pitchFamily="34" charset="0"/>
          <a:cs typeface="Verdana" pitchFamily="34" charset="0"/>
        </a:defRPr>
      </a:lvl1pPr>
    </p:titleStyle>
    <p:bodyStyle>
      <a:lvl1pPr marL="342900" indent="-342900" algn="l" defTabSz="914400" rtl="0" eaLnBrk="1" latinLnBrk="0" hangingPunct="1">
        <a:spcBef>
          <a:spcPct val="20000"/>
        </a:spcBef>
        <a:buFont typeface="Arial" pitchFamily="34" charset="0"/>
        <a:buChar char="•"/>
        <a:defRPr sz="2400" kern="1200">
          <a:solidFill>
            <a:schemeClr val="tx1"/>
          </a:solidFill>
          <a:latin typeface="Verdana" pitchFamily="34" charset="0"/>
          <a:ea typeface="Verdana" pitchFamily="34" charset="0"/>
          <a:cs typeface="Verdana" pitchFamily="34" charset="0"/>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Verdana" pitchFamily="34" charset="0"/>
          <a:ea typeface="Verdana" pitchFamily="34" charset="0"/>
          <a:cs typeface="Verdana" pitchFamily="34" charset="0"/>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Verdana" pitchFamily="34" charset="0"/>
          <a:ea typeface="Verdana" pitchFamily="34" charset="0"/>
          <a:cs typeface="Verdana" pitchFamily="34" charset="0"/>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Verdana" pitchFamily="34" charset="0"/>
          <a:ea typeface="Verdana" pitchFamily="34" charset="0"/>
          <a:cs typeface="Verdana" pitchFamily="34" charset="0"/>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ijcrt.org/papers/IJCRT2304202.pdf" TargetMode="External"/><Relationship Id="rId2" Type="http://schemas.openxmlformats.org/officeDocument/2006/relationships/hyperlink" Target="https://developer.nvidia.com/blog/ai-algorithm-aims-to-help-you-find-a-parking-spot/?source=post_page-----9fc99a63875e--------------------------------" TargetMode="External"/><Relationship Id="rId1" Type="http://schemas.openxmlformats.org/officeDocument/2006/relationships/slideLayout" Target="../slideLayouts/slideLayout2.xml"/><Relationship Id="rId4" Type="http://schemas.openxmlformats.org/officeDocument/2006/relationships/hyperlink" Target="https://www.researchgate.net/publication/345650679_Smart_Car_Parking_System"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90469" y="1069102"/>
            <a:ext cx="10363200" cy="1470025"/>
          </a:xfrm>
        </p:spPr>
        <p:txBody>
          <a:bodyPr/>
          <a:lstStyle/>
          <a:p>
            <a:pPr algn="ctr"/>
            <a:r>
              <a:rPr lang="en-GB" sz="3600" dirty="0"/>
              <a:t>Parking spot indicator</a:t>
            </a:r>
          </a:p>
        </p:txBody>
      </p:sp>
      <p:sp>
        <p:nvSpPr>
          <p:cNvPr id="3" name="Subtitle 2"/>
          <p:cNvSpPr>
            <a:spLocks noGrp="1"/>
          </p:cNvSpPr>
          <p:nvPr>
            <p:ph type="subTitle" idx="1"/>
          </p:nvPr>
        </p:nvSpPr>
        <p:spPr>
          <a:xfrm>
            <a:off x="790469" y="2721956"/>
            <a:ext cx="3970594" cy="552184"/>
          </a:xfrm>
        </p:spPr>
        <p:txBody>
          <a:bodyPr/>
          <a:lstStyle/>
          <a:p>
            <a:pPr algn="l"/>
            <a:r>
              <a:rPr lang="en-GB" dirty="0"/>
              <a:t>Batch </a:t>
            </a:r>
            <a:r>
              <a:rPr lang="en-GB"/>
              <a:t>Number:01</a:t>
            </a:r>
            <a:endParaRPr lang="en-GB" dirty="0"/>
          </a:p>
          <a:p>
            <a:pPr algn="l"/>
            <a:endParaRPr lang="en-GB" dirty="0"/>
          </a:p>
        </p:txBody>
      </p:sp>
      <p:graphicFrame>
        <p:nvGraphicFramePr>
          <p:cNvPr id="4" name="Table 3"/>
          <p:cNvGraphicFramePr>
            <a:graphicFrameLocks noGrp="1"/>
          </p:cNvGraphicFramePr>
          <p:nvPr>
            <p:extLst>
              <p:ext uri="{D42A27DB-BD31-4B8C-83A1-F6EECF244321}">
                <p14:modId xmlns:p14="http://schemas.microsoft.com/office/powerpoint/2010/main" val="156274601"/>
              </p:ext>
            </p:extLst>
          </p:nvPr>
        </p:nvGraphicFramePr>
        <p:xfrm>
          <a:off x="103518" y="3274141"/>
          <a:ext cx="6351278" cy="2225040"/>
        </p:xfrm>
        <a:graphic>
          <a:graphicData uri="http://schemas.openxmlformats.org/drawingml/2006/table">
            <a:tbl>
              <a:tblPr firstRow="1" bandRow="1">
                <a:tableStyleId>{2D5ABB26-0587-4C30-8999-92F81FD0307C}</a:tableStyleId>
              </a:tblPr>
              <a:tblGrid>
                <a:gridCol w="2443852">
                  <a:extLst>
                    <a:ext uri="{9D8B030D-6E8A-4147-A177-3AD203B41FA5}">
                      <a16:colId xmlns:a16="http://schemas.microsoft.com/office/drawing/2014/main" val="3331634959"/>
                    </a:ext>
                  </a:extLst>
                </a:gridCol>
                <a:gridCol w="3907426">
                  <a:extLst>
                    <a:ext uri="{9D8B030D-6E8A-4147-A177-3AD203B41FA5}">
                      <a16:colId xmlns:a16="http://schemas.microsoft.com/office/drawing/2014/main" val="2054911721"/>
                    </a:ext>
                  </a:extLst>
                </a:gridCol>
              </a:tblGrid>
              <a:tr h="370840">
                <a:tc>
                  <a:txBody>
                    <a:bodyPr/>
                    <a:lstStyle/>
                    <a:p>
                      <a:pPr algn="ctr"/>
                      <a:r>
                        <a:rPr lang="en-GB" b="1" dirty="0">
                          <a:solidFill>
                            <a:schemeClr val="tx2">
                              <a:lumMod val="75000"/>
                            </a:schemeClr>
                          </a:solidFill>
                        </a:rPr>
                        <a:t>Roll Number</a:t>
                      </a:r>
                    </a:p>
                  </a:txBody>
                  <a:tcPr anchor="ctr">
                    <a:lnL>
                      <a:noFill/>
                    </a:lnL>
                    <a:lnR>
                      <a:noFill/>
                    </a:lnR>
                    <a:lnT>
                      <a:noFill/>
                    </a:lnT>
                    <a:lnB>
                      <a:noFill/>
                    </a:lnB>
                    <a:lnTlToBr w="12700" cmpd="sng">
                      <a:noFill/>
                      <a:prstDash val="solid"/>
                    </a:lnTlToBr>
                    <a:lnBlToTr w="12700" cmpd="sng">
                      <a:noFill/>
                      <a:prstDash val="solid"/>
                    </a:lnBlToTr>
                  </a:tcPr>
                </a:tc>
                <a:tc>
                  <a:txBody>
                    <a:bodyPr/>
                    <a:lstStyle/>
                    <a:p>
                      <a:pPr algn="ctr"/>
                      <a:r>
                        <a:rPr lang="en-GB" b="1" dirty="0">
                          <a:solidFill>
                            <a:schemeClr val="tx2">
                              <a:lumMod val="75000"/>
                            </a:schemeClr>
                          </a:solidFill>
                        </a:rPr>
                        <a:t>Student Name</a:t>
                      </a:r>
                    </a:p>
                  </a:txBody>
                  <a:tcPr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854405261"/>
                  </a:ext>
                </a:extLst>
              </a:tr>
              <a:tr h="370840">
                <a:tc>
                  <a:txBody>
                    <a:bodyPr/>
                    <a:lstStyle/>
                    <a:p>
                      <a:pPr algn="ctr"/>
                      <a:r>
                        <a:rPr lang="en-GB" dirty="0"/>
                        <a:t>                                                                                                                                                                 </a:t>
                      </a:r>
                    </a:p>
                  </a:txBody>
                  <a:tcPr anchor="ctr">
                    <a:lnL>
                      <a:noFill/>
                    </a:lnL>
                    <a:lnR>
                      <a:noFill/>
                    </a:lnR>
                    <a:lnT>
                      <a:noFill/>
                    </a:lnT>
                    <a:lnB>
                      <a:noFill/>
                    </a:lnB>
                    <a:lnTlToBr w="12700" cmpd="sng">
                      <a:noFill/>
                      <a:prstDash val="solid"/>
                    </a:lnTlToBr>
                    <a:lnBlToTr w="12700" cmpd="sng">
                      <a:noFill/>
                      <a:prstDash val="solid"/>
                    </a:lnBlToTr>
                  </a:tcPr>
                </a:tc>
                <a:tc>
                  <a:txBody>
                    <a:bodyPr/>
                    <a:lstStyle/>
                    <a:p>
                      <a:pPr algn="ctr"/>
                      <a:endParaRPr lang="en-GB" dirty="0"/>
                    </a:p>
                  </a:txBody>
                  <a:tcPr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4083651183"/>
                  </a:ext>
                </a:extLst>
              </a:tr>
              <a:tr h="370840">
                <a:tc>
                  <a:txBody>
                    <a:bodyPr/>
                    <a:lstStyle/>
                    <a:p>
                      <a:pPr algn="ctr"/>
                      <a:endParaRPr lang="en-GB" dirty="0"/>
                    </a:p>
                  </a:txBody>
                  <a:tcPr anchor="ctr">
                    <a:lnL>
                      <a:noFill/>
                    </a:lnL>
                    <a:lnR>
                      <a:noFill/>
                    </a:lnR>
                    <a:lnT>
                      <a:noFill/>
                    </a:lnT>
                    <a:lnB>
                      <a:noFill/>
                    </a:lnB>
                    <a:lnTlToBr w="12700" cmpd="sng">
                      <a:noFill/>
                      <a:prstDash val="solid"/>
                    </a:lnTlToBr>
                    <a:lnBlToTr w="12700" cmpd="sng">
                      <a:noFill/>
                      <a:prstDash val="solid"/>
                    </a:lnBlToTr>
                  </a:tcPr>
                </a:tc>
                <a:tc>
                  <a:txBody>
                    <a:bodyPr/>
                    <a:lstStyle/>
                    <a:p>
                      <a:pPr algn="ctr"/>
                      <a:endParaRPr lang="en-GB" dirty="0"/>
                    </a:p>
                  </a:txBody>
                  <a:tcPr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2653141741"/>
                  </a:ext>
                </a:extLst>
              </a:tr>
              <a:tr h="370840">
                <a:tc>
                  <a:txBody>
                    <a:bodyPr/>
                    <a:lstStyle/>
                    <a:p>
                      <a:pPr algn="ctr"/>
                      <a:endParaRPr lang="en-GB"/>
                    </a:p>
                  </a:txBody>
                  <a:tcPr anchor="ctr">
                    <a:lnL>
                      <a:noFill/>
                    </a:lnL>
                    <a:lnR>
                      <a:noFill/>
                    </a:lnR>
                    <a:lnT>
                      <a:noFill/>
                    </a:lnT>
                    <a:lnB>
                      <a:noFill/>
                    </a:lnB>
                    <a:lnTlToBr w="12700" cmpd="sng">
                      <a:noFill/>
                      <a:prstDash val="solid"/>
                    </a:lnTlToBr>
                    <a:lnBlToTr w="12700" cmpd="sng">
                      <a:noFill/>
                      <a:prstDash val="solid"/>
                    </a:lnBlToTr>
                  </a:tcPr>
                </a:tc>
                <a:tc>
                  <a:txBody>
                    <a:bodyPr/>
                    <a:lstStyle/>
                    <a:p>
                      <a:pPr algn="ctr"/>
                      <a:endParaRPr lang="en-GB" dirty="0"/>
                    </a:p>
                  </a:txBody>
                  <a:tcPr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499541891"/>
                  </a:ext>
                </a:extLst>
              </a:tr>
              <a:tr h="370840">
                <a:tc>
                  <a:txBody>
                    <a:bodyPr/>
                    <a:lstStyle/>
                    <a:p>
                      <a:pPr algn="ctr"/>
                      <a:endParaRPr lang="en-GB"/>
                    </a:p>
                  </a:txBody>
                  <a:tcPr anchor="ctr">
                    <a:lnL>
                      <a:noFill/>
                    </a:lnL>
                    <a:lnR>
                      <a:noFill/>
                    </a:lnR>
                    <a:lnT>
                      <a:noFill/>
                    </a:lnT>
                    <a:lnB>
                      <a:noFill/>
                    </a:lnB>
                    <a:lnTlToBr w="12700" cmpd="sng">
                      <a:noFill/>
                      <a:prstDash val="solid"/>
                    </a:lnTlToBr>
                    <a:lnBlToTr w="12700" cmpd="sng">
                      <a:noFill/>
                      <a:prstDash val="solid"/>
                    </a:lnBlToTr>
                  </a:tcPr>
                </a:tc>
                <a:tc>
                  <a:txBody>
                    <a:bodyPr/>
                    <a:lstStyle/>
                    <a:p>
                      <a:pPr algn="ctr"/>
                      <a:endParaRPr lang="en-GB" dirty="0"/>
                    </a:p>
                  </a:txBody>
                  <a:tcPr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2457888934"/>
                  </a:ext>
                </a:extLst>
              </a:tr>
              <a:tr h="370840">
                <a:tc>
                  <a:txBody>
                    <a:bodyPr/>
                    <a:lstStyle/>
                    <a:p>
                      <a:pPr algn="ctr"/>
                      <a:endParaRPr lang="en-GB"/>
                    </a:p>
                  </a:txBody>
                  <a:tcPr anchor="ctr">
                    <a:lnL>
                      <a:noFill/>
                    </a:lnL>
                    <a:lnR>
                      <a:noFill/>
                    </a:lnR>
                    <a:lnT>
                      <a:noFill/>
                    </a:lnT>
                    <a:lnB>
                      <a:noFill/>
                    </a:lnB>
                    <a:lnTlToBr w="12700" cmpd="sng">
                      <a:noFill/>
                      <a:prstDash val="solid"/>
                    </a:lnTlToBr>
                    <a:lnBlToTr w="12700" cmpd="sng">
                      <a:noFill/>
                      <a:prstDash val="solid"/>
                    </a:lnBlToTr>
                  </a:tcPr>
                </a:tc>
                <a:tc>
                  <a:txBody>
                    <a:bodyPr/>
                    <a:lstStyle/>
                    <a:p>
                      <a:pPr algn="ctr"/>
                      <a:endParaRPr lang="en-GB" dirty="0"/>
                    </a:p>
                  </a:txBody>
                  <a:tcPr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3080820719"/>
                  </a:ext>
                </a:extLst>
              </a:tr>
            </a:tbl>
          </a:graphicData>
        </a:graphic>
      </p:graphicFrame>
      <p:sp>
        <p:nvSpPr>
          <p:cNvPr id="5" name="Subtitle 2"/>
          <p:cNvSpPr txBox="1">
            <a:spLocks/>
          </p:cNvSpPr>
          <p:nvPr/>
        </p:nvSpPr>
        <p:spPr>
          <a:xfrm>
            <a:off x="6454795" y="3274140"/>
            <a:ext cx="5514292" cy="2433485"/>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2000" b="1" kern="1200">
                <a:solidFill>
                  <a:schemeClr val="tx2">
                    <a:lumMod val="75000"/>
                  </a:schemeClr>
                </a:solidFill>
                <a:latin typeface="Verdana" pitchFamily="34" charset="0"/>
                <a:ea typeface="Verdana" pitchFamily="34" charset="0"/>
                <a:cs typeface="Verdana" pitchFamily="34" charset="0"/>
              </a:defRPr>
            </a:lvl1pPr>
            <a:lvl2pPr marL="457200" indent="0" algn="ctr" defTabSz="914400" rtl="0" eaLnBrk="1" latinLnBrk="0" hangingPunct="1">
              <a:spcBef>
                <a:spcPct val="20000"/>
              </a:spcBef>
              <a:buFont typeface="Arial" pitchFamily="34" charset="0"/>
              <a:buNone/>
              <a:defRPr sz="2000" kern="1200">
                <a:solidFill>
                  <a:schemeClr val="tx1">
                    <a:tint val="75000"/>
                  </a:schemeClr>
                </a:solidFill>
                <a:latin typeface="Verdana" pitchFamily="34" charset="0"/>
                <a:ea typeface="Verdana" pitchFamily="34" charset="0"/>
                <a:cs typeface="Verdana" pitchFamily="34" charset="0"/>
              </a:defRPr>
            </a:lvl2pPr>
            <a:lvl3pPr marL="914400" indent="0" algn="ctr" defTabSz="914400" rtl="0" eaLnBrk="1" latinLnBrk="0" hangingPunct="1">
              <a:spcBef>
                <a:spcPct val="20000"/>
              </a:spcBef>
              <a:buFont typeface="Arial" pitchFamily="34" charset="0"/>
              <a:buNone/>
              <a:defRPr sz="1800" kern="1200">
                <a:solidFill>
                  <a:schemeClr val="tx1">
                    <a:tint val="75000"/>
                  </a:schemeClr>
                </a:solidFill>
                <a:latin typeface="Verdana" pitchFamily="34" charset="0"/>
                <a:ea typeface="Verdana" pitchFamily="34" charset="0"/>
                <a:cs typeface="Verdana"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Verdana" pitchFamily="34" charset="0"/>
                <a:ea typeface="Verdana" pitchFamily="34" charset="0"/>
                <a:cs typeface="Verdana" pitchFamily="34" charset="0"/>
              </a:defRPr>
            </a:lvl4pPr>
            <a:lvl5pPr marL="1828800" indent="0" algn="ctr" defTabSz="914400" rtl="0" eaLnBrk="1" latinLnBrk="0" hangingPunct="1">
              <a:spcBef>
                <a:spcPct val="20000"/>
              </a:spcBef>
              <a:buFont typeface="Arial" pitchFamily="34" charset="0"/>
              <a:buNone/>
              <a:defRPr sz="1600" kern="1200">
                <a:solidFill>
                  <a:schemeClr val="tx1">
                    <a:tint val="75000"/>
                  </a:schemeClr>
                </a:solidFill>
                <a:latin typeface="Verdana" pitchFamily="34" charset="0"/>
                <a:ea typeface="Verdana" pitchFamily="34" charset="0"/>
                <a:cs typeface="Verdana"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GB" dirty="0"/>
              <a:t>Under the Supervision of,</a:t>
            </a:r>
          </a:p>
          <a:p>
            <a:endParaRPr lang="en-GB" dirty="0"/>
          </a:p>
          <a:p>
            <a:pPr algn="l"/>
            <a:r>
              <a:rPr lang="en-GB" sz="1700" dirty="0"/>
              <a:t>Ms. YOGEETHA B R</a:t>
            </a:r>
          </a:p>
          <a:p>
            <a:pPr algn="l"/>
            <a:r>
              <a:rPr lang="en-GB" sz="1700" dirty="0"/>
              <a:t>School of Computer Science &amp; Engineering</a:t>
            </a:r>
          </a:p>
          <a:p>
            <a:pPr algn="l"/>
            <a:r>
              <a:rPr lang="en-GB" sz="1700" dirty="0"/>
              <a:t>Presidency University</a:t>
            </a:r>
          </a:p>
          <a:p>
            <a:pPr algn="l"/>
            <a:endParaRPr lang="en-GB" dirty="0"/>
          </a:p>
        </p:txBody>
      </p:sp>
      <p:sp>
        <p:nvSpPr>
          <p:cNvPr id="6" name="Subtitle 2"/>
          <p:cNvSpPr txBox="1">
            <a:spLocks/>
          </p:cNvSpPr>
          <p:nvPr/>
        </p:nvSpPr>
        <p:spPr>
          <a:xfrm>
            <a:off x="3986772" y="334089"/>
            <a:ext cx="3970594" cy="552184"/>
          </a:xfrm>
          <a:prstGeom prst="rect">
            <a:avLst/>
          </a:prstGeom>
        </p:spPr>
        <p:txBody>
          <a:bodyPr vert="horz" lIns="91440" tIns="45720" rIns="91440" bIns="45720" rtlCol="0">
            <a:normAutofit fontScale="77500" lnSpcReduction="20000"/>
          </a:bodyPr>
          <a:lstStyle>
            <a:lvl1pPr marL="0" indent="0" algn="ctr" defTabSz="914400" rtl="0" eaLnBrk="1" latinLnBrk="0" hangingPunct="1">
              <a:spcBef>
                <a:spcPct val="20000"/>
              </a:spcBef>
              <a:buFont typeface="Arial" pitchFamily="34" charset="0"/>
              <a:buNone/>
              <a:defRPr sz="2000" b="1" kern="1200">
                <a:solidFill>
                  <a:schemeClr val="tx2">
                    <a:lumMod val="75000"/>
                  </a:schemeClr>
                </a:solidFill>
                <a:latin typeface="Verdana" pitchFamily="34" charset="0"/>
                <a:ea typeface="Verdana" pitchFamily="34" charset="0"/>
                <a:cs typeface="Verdana" pitchFamily="34" charset="0"/>
              </a:defRPr>
            </a:lvl1pPr>
            <a:lvl2pPr marL="457200" indent="0" algn="ctr" defTabSz="914400" rtl="0" eaLnBrk="1" latinLnBrk="0" hangingPunct="1">
              <a:spcBef>
                <a:spcPct val="20000"/>
              </a:spcBef>
              <a:buFont typeface="Arial" pitchFamily="34" charset="0"/>
              <a:buNone/>
              <a:defRPr sz="2000" kern="1200">
                <a:solidFill>
                  <a:schemeClr val="tx1">
                    <a:tint val="75000"/>
                  </a:schemeClr>
                </a:solidFill>
                <a:latin typeface="Verdana" pitchFamily="34" charset="0"/>
                <a:ea typeface="Verdana" pitchFamily="34" charset="0"/>
                <a:cs typeface="Verdana" pitchFamily="34" charset="0"/>
              </a:defRPr>
            </a:lvl2pPr>
            <a:lvl3pPr marL="914400" indent="0" algn="ctr" defTabSz="914400" rtl="0" eaLnBrk="1" latinLnBrk="0" hangingPunct="1">
              <a:spcBef>
                <a:spcPct val="20000"/>
              </a:spcBef>
              <a:buFont typeface="Arial" pitchFamily="34" charset="0"/>
              <a:buNone/>
              <a:defRPr sz="1800" kern="1200">
                <a:solidFill>
                  <a:schemeClr val="tx1">
                    <a:tint val="75000"/>
                  </a:schemeClr>
                </a:solidFill>
                <a:latin typeface="Verdana" pitchFamily="34" charset="0"/>
                <a:ea typeface="Verdana" pitchFamily="34" charset="0"/>
                <a:cs typeface="Verdana"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Verdana" pitchFamily="34" charset="0"/>
                <a:ea typeface="Verdana" pitchFamily="34" charset="0"/>
                <a:cs typeface="Verdana" pitchFamily="34" charset="0"/>
              </a:defRPr>
            </a:lvl4pPr>
            <a:lvl5pPr marL="1828800" indent="0" algn="ctr" defTabSz="914400" rtl="0" eaLnBrk="1" latinLnBrk="0" hangingPunct="1">
              <a:spcBef>
                <a:spcPct val="20000"/>
              </a:spcBef>
              <a:buFont typeface="Arial" pitchFamily="34" charset="0"/>
              <a:buNone/>
              <a:defRPr sz="1600" kern="1200">
                <a:solidFill>
                  <a:schemeClr val="tx1">
                    <a:tint val="75000"/>
                  </a:schemeClr>
                </a:solidFill>
                <a:latin typeface="Verdana" pitchFamily="34" charset="0"/>
                <a:ea typeface="Verdana" pitchFamily="34" charset="0"/>
                <a:cs typeface="Verdana"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GB" dirty="0"/>
              <a:t>PIP104 University Project</a:t>
            </a:r>
          </a:p>
          <a:p>
            <a:r>
              <a:rPr lang="en-GB" dirty="0"/>
              <a:t>Review-1</a:t>
            </a:r>
          </a:p>
        </p:txBody>
      </p:sp>
      <p:sp>
        <p:nvSpPr>
          <p:cNvPr id="7" name="TextBox 6">
            <a:extLst>
              <a:ext uri="{FF2B5EF4-FFF2-40B4-BE49-F238E27FC236}">
                <a16:creationId xmlns:a16="http://schemas.microsoft.com/office/drawing/2014/main" id="{0794DC6A-8251-2367-5693-C6D6D434F663}"/>
              </a:ext>
            </a:extLst>
          </p:cNvPr>
          <p:cNvSpPr txBox="1"/>
          <p:nvPr/>
        </p:nvSpPr>
        <p:spPr>
          <a:xfrm>
            <a:off x="500332" y="3685987"/>
            <a:ext cx="6029864" cy="1477328"/>
          </a:xfrm>
          <a:prstGeom prst="rect">
            <a:avLst/>
          </a:prstGeom>
          <a:noFill/>
        </p:spPr>
        <p:txBody>
          <a:bodyPr wrap="square" rtlCol="0">
            <a:spAutoFit/>
          </a:bodyPr>
          <a:lstStyle/>
          <a:p>
            <a:r>
              <a:rPr lang="en-IN" dirty="0"/>
              <a:t>20201COD0015        G.CHETAN REDDY</a:t>
            </a:r>
          </a:p>
          <a:p>
            <a:r>
              <a:rPr lang="en-IN" dirty="0"/>
              <a:t>20201C0D0035	        T.NARENDRA</a:t>
            </a:r>
          </a:p>
          <a:p>
            <a:r>
              <a:rPr lang="en-IN" dirty="0"/>
              <a:t>20201COD0031        G.SANDEEP REDDY</a:t>
            </a:r>
          </a:p>
          <a:p>
            <a:r>
              <a:rPr lang="en-IN" dirty="0"/>
              <a:t>20201COD0012        HARI TEJA AV</a:t>
            </a:r>
          </a:p>
          <a:p>
            <a:r>
              <a:rPr lang="en-IN" dirty="0"/>
              <a:t>20201C0D0040         SHAIK ARSHAD</a:t>
            </a:r>
          </a:p>
        </p:txBody>
      </p:sp>
    </p:spTree>
    <p:extLst>
      <p:ext uri="{BB962C8B-B14F-4D97-AF65-F5344CB8AC3E}">
        <p14:creationId xmlns:p14="http://schemas.microsoft.com/office/powerpoint/2010/main" val="31226494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References</a:t>
            </a:r>
          </a:p>
        </p:txBody>
      </p:sp>
      <p:sp>
        <p:nvSpPr>
          <p:cNvPr id="3" name="Content Placeholder 2"/>
          <p:cNvSpPr>
            <a:spLocks noGrp="1"/>
          </p:cNvSpPr>
          <p:nvPr>
            <p:ph idx="1"/>
          </p:nvPr>
        </p:nvSpPr>
        <p:spPr/>
        <p:txBody>
          <a:bodyPr/>
          <a:lstStyle/>
          <a:p>
            <a:r>
              <a:rPr lang="en-US" b="1" i="0" dirty="0">
                <a:solidFill>
                  <a:srgbClr val="1A1A1A"/>
                </a:solidFill>
                <a:effectLst/>
                <a:latin typeface="NVIDIA Sans"/>
                <a:hlinkClick r:id="rId2"/>
              </a:rPr>
              <a:t>AI Can Detect Open Parking Spaces</a:t>
            </a:r>
            <a:endParaRPr lang="en-US" b="1" i="0" dirty="0">
              <a:solidFill>
                <a:srgbClr val="1A1A1A"/>
              </a:solidFill>
              <a:effectLst/>
              <a:latin typeface="NVIDIA Sans"/>
            </a:endParaRPr>
          </a:p>
          <a:p>
            <a:endParaRPr lang="en-GB" dirty="0"/>
          </a:p>
          <a:p>
            <a:r>
              <a:rPr lang="en-US" dirty="0">
                <a:latin typeface="Arial" panose="020B0604020202020204" pitchFamily="34" charset="0"/>
                <a:cs typeface="Arial" panose="020B0604020202020204" pitchFamily="34" charset="0"/>
                <a:hlinkClick r:id="rId3"/>
              </a:rPr>
              <a:t>A STUDY ON SMART PARKING MANAGEMENT SYSTEM IN INDIA </a:t>
            </a:r>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a:p>
            <a:r>
              <a:rPr lang="en-US" b="0" i="0" dirty="0">
                <a:solidFill>
                  <a:srgbClr val="111111"/>
                </a:solidFill>
                <a:effectLst/>
                <a:latin typeface="Arial" panose="020B0604020202020204" pitchFamily="34" charset="0"/>
                <a:cs typeface="Arial" panose="020B0604020202020204" pitchFamily="34" charset="0"/>
                <a:hlinkClick r:id="rId4"/>
              </a:rPr>
              <a:t>Smart Car Parking System</a:t>
            </a:r>
            <a:endParaRPr lang="en-US" b="0" i="0" dirty="0">
              <a:solidFill>
                <a:srgbClr val="111111"/>
              </a:solidFill>
              <a:effectLst/>
              <a:latin typeface="Arial" panose="020B0604020202020204" pitchFamily="34" charset="0"/>
              <a:cs typeface="Arial" panose="020B0604020202020204" pitchFamily="34" charset="0"/>
            </a:endParaRPr>
          </a:p>
          <a:p>
            <a:endParaRPr lang="en-GB"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138633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p:txBody>
          <a:bodyPr>
            <a:normAutofit/>
          </a:bodyPr>
          <a:lstStyle/>
          <a:p>
            <a:pPr marL="0" indent="0" algn="ctr">
              <a:buNone/>
            </a:pPr>
            <a:endParaRPr lang="en-GB" sz="4400" dirty="0"/>
          </a:p>
          <a:p>
            <a:pPr marL="0" indent="0" algn="ctr">
              <a:buNone/>
            </a:pPr>
            <a:endParaRPr lang="en-GB" sz="4400" dirty="0"/>
          </a:p>
          <a:p>
            <a:pPr marL="0" indent="0" algn="ctr">
              <a:buNone/>
            </a:pPr>
            <a:r>
              <a:rPr lang="en-GB" sz="6000" dirty="0"/>
              <a:t>Thank You</a:t>
            </a:r>
          </a:p>
        </p:txBody>
      </p:sp>
    </p:spTree>
    <p:extLst>
      <p:ext uri="{BB962C8B-B14F-4D97-AF65-F5344CB8AC3E}">
        <p14:creationId xmlns:p14="http://schemas.microsoft.com/office/powerpoint/2010/main" val="36916723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Introduction</a:t>
            </a:r>
          </a:p>
        </p:txBody>
      </p:sp>
      <p:sp>
        <p:nvSpPr>
          <p:cNvPr id="3" name="Content Placeholder 2"/>
          <p:cNvSpPr>
            <a:spLocks noGrp="1"/>
          </p:cNvSpPr>
          <p:nvPr>
            <p:ph idx="1"/>
          </p:nvPr>
        </p:nvSpPr>
        <p:spPr/>
        <p:txBody>
          <a:bodyPr>
            <a:normAutofit/>
          </a:bodyPr>
          <a:lstStyle/>
          <a:p>
            <a:pPr rtl="0"/>
            <a:r>
              <a:rPr lang="en-US" sz="2000" dirty="0">
                <a:latin typeface="Arial" panose="020B0604020202020204" pitchFamily="34" charset="0"/>
                <a:cs typeface="Arial" panose="020B0604020202020204" pitchFamily="34" charset="0"/>
              </a:rPr>
              <a:t>India is indeed one of the world's largest automobile markets, and its rapid economic growth has led to a significant increase in the number of vehicles on its roads. However, the country faces a considerable challenge in providing sufficient parking space for this ever-growing number of vehicles. This shortage of parking spots has led to several issues, including traffic congestion and improper parking situations.</a:t>
            </a:r>
          </a:p>
          <a:p>
            <a:pPr marL="0" indent="0" rtl="0">
              <a:buNone/>
            </a:pPr>
            <a:endParaRPr lang="en-US" sz="2000" dirty="0">
              <a:latin typeface="Arial" panose="020B0604020202020204" pitchFamily="34" charset="0"/>
              <a:cs typeface="Arial" panose="020B0604020202020204" pitchFamily="34" charset="0"/>
            </a:endParaRPr>
          </a:p>
          <a:p>
            <a:pPr rtl="0"/>
            <a:r>
              <a:rPr lang="en-US" sz="2000" dirty="0">
                <a:latin typeface="Arial" panose="020B0604020202020204" pitchFamily="34" charset="0"/>
                <a:cs typeface="Arial" panose="020B0604020202020204" pitchFamily="34" charset="0"/>
              </a:rPr>
              <a:t>The increasing number of vehicles in India has created a dire need for innovative solutions to address the parking problem. One of the potential solutions to this issue is the development and implementation of a low-cost connected ecosystem that can help individuals find the nearest available parking spot when needed. This technology can have several advantages and implications</a:t>
            </a:r>
          </a:p>
          <a:p>
            <a:endParaRPr lang="en-GB" dirty="0"/>
          </a:p>
        </p:txBody>
      </p:sp>
    </p:spTree>
    <p:extLst>
      <p:ext uri="{BB962C8B-B14F-4D97-AF65-F5344CB8AC3E}">
        <p14:creationId xmlns:p14="http://schemas.microsoft.com/office/powerpoint/2010/main" val="36334872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2800" y="274638"/>
            <a:ext cx="10668000" cy="487362"/>
          </a:xfrm>
        </p:spPr>
        <p:txBody>
          <a:bodyPr anchor="ctr">
            <a:normAutofit/>
          </a:bodyPr>
          <a:lstStyle/>
          <a:p>
            <a:pPr>
              <a:lnSpc>
                <a:spcPct val="90000"/>
              </a:lnSpc>
            </a:pPr>
            <a:r>
              <a:rPr lang="en-GB"/>
              <a:t>Literature Review</a:t>
            </a:r>
          </a:p>
        </p:txBody>
      </p:sp>
      <p:sp>
        <p:nvSpPr>
          <p:cNvPr id="3" name="Content Placeholder 2"/>
          <p:cNvSpPr>
            <a:spLocks noGrp="1"/>
          </p:cNvSpPr>
          <p:nvPr>
            <p:ph sz="half" idx="1"/>
          </p:nvPr>
        </p:nvSpPr>
        <p:spPr>
          <a:xfrm>
            <a:off x="609600" y="1600203"/>
            <a:ext cx="5384800" cy="4525963"/>
          </a:xfrm>
        </p:spPr>
        <p:txBody>
          <a:bodyPr>
            <a:normAutofit/>
          </a:bodyPr>
          <a:lstStyle/>
          <a:p>
            <a:pPr>
              <a:lnSpc>
                <a:spcPct val="90000"/>
              </a:lnSpc>
            </a:pPr>
            <a:r>
              <a:rPr lang="en-US" sz="2200" dirty="0"/>
              <a:t>In recent years, India has encountered a pressing issue: a severe lack of adequate parking spaces. With the number of motor cars exceeding each passing day, the country’s current parking situation falls severely short of meeting expectations. According to an IBM study, drivers in Delhi spend an average of 19 minutes looking for a parking spot, with the situation being considerably worse in Mumbai and Bengaluru</a:t>
            </a:r>
            <a:endParaRPr lang="en-GB" sz="2200" dirty="0"/>
          </a:p>
        </p:txBody>
      </p:sp>
      <p:pic>
        <p:nvPicPr>
          <p:cNvPr id="5" name="Picture 4">
            <a:extLst>
              <a:ext uri="{FF2B5EF4-FFF2-40B4-BE49-F238E27FC236}">
                <a16:creationId xmlns:a16="http://schemas.microsoft.com/office/drawing/2014/main" id="{FA3113DF-1443-113C-579B-7EACE930DC6F}"/>
              </a:ext>
            </a:extLst>
          </p:cNvPr>
          <p:cNvPicPr>
            <a:picLocks noChangeAspect="1"/>
          </p:cNvPicPr>
          <p:nvPr/>
        </p:nvPicPr>
        <p:blipFill>
          <a:blip r:embed="rId2"/>
          <a:stretch>
            <a:fillRect/>
          </a:stretch>
        </p:blipFill>
        <p:spPr>
          <a:xfrm>
            <a:off x="6197600" y="2003899"/>
            <a:ext cx="5384800" cy="3239310"/>
          </a:xfrm>
          <a:prstGeom prst="rect">
            <a:avLst/>
          </a:prstGeom>
          <a:noFill/>
        </p:spPr>
      </p:pic>
    </p:spTree>
    <p:extLst>
      <p:ext uri="{BB962C8B-B14F-4D97-AF65-F5344CB8AC3E}">
        <p14:creationId xmlns:p14="http://schemas.microsoft.com/office/powerpoint/2010/main" val="37677111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Proposed Method</a:t>
            </a:r>
          </a:p>
        </p:txBody>
      </p:sp>
      <p:sp>
        <p:nvSpPr>
          <p:cNvPr id="3" name="Content Placeholder 2"/>
          <p:cNvSpPr>
            <a:spLocks noGrp="1"/>
          </p:cNvSpPr>
          <p:nvPr>
            <p:ph idx="1"/>
          </p:nvPr>
        </p:nvSpPr>
        <p:spPr/>
        <p:txBody>
          <a:bodyPr/>
          <a:lstStyle/>
          <a:p>
            <a:r>
              <a:rPr lang="en-US" dirty="0"/>
              <a:t>The field of artificial intelligence (AI) has emerged as a game changer in addressing this issue by providing drivers with real-time information on parking availability, shaping the future of parking</a:t>
            </a:r>
            <a:endParaRPr lang="en-GB" dirty="0"/>
          </a:p>
        </p:txBody>
      </p:sp>
      <p:pic>
        <p:nvPicPr>
          <p:cNvPr id="5" name="Picture 4" descr="A parking lot full of cars">
            <a:extLst>
              <a:ext uri="{FF2B5EF4-FFF2-40B4-BE49-F238E27FC236}">
                <a16:creationId xmlns:a16="http://schemas.microsoft.com/office/drawing/2014/main" id="{0CEE80E4-05B2-0416-0461-5087A99E28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4673" y="2752165"/>
            <a:ext cx="6471397" cy="2895600"/>
          </a:xfrm>
          <a:prstGeom prst="rect">
            <a:avLst/>
          </a:prstGeom>
        </p:spPr>
      </p:pic>
    </p:spTree>
    <p:extLst>
      <p:ext uri="{BB962C8B-B14F-4D97-AF65-F5344CB8AC3E}">
        <p14:creationId xmlns:p14="http://schemas.microsoft.com/office/powerpoint/2010/main" val="26596186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Objectives</a:t>
            </a:r>
          </a:p>
        </p:txBody>
      </p:sp>
      <p:sp>
        <p:nvSpPr>
          <p:cNvPr id="3" name="Content Placeholder 2"/>
          <p:cNvSpPr>
            <a:spLocks noGrp="1"/>
          </p:cNvSpPr>
          <p:nvPr>
            <p:ph idx="1"/>
          </p:nvPr>
        </p:nvSpPr>
        <p:spPr/>
        <p:txBody>
          <a:bodyPr/>
          <a:lstStyle/>
          <a:p>
            <a:pPr marL="0" indent="0">
              <a:buNone/>
            </a:pPr>
            <a:r>
              <a:rPr lang="en-US" dirty="0"/>
              <a:t>Following are some of our objectives:</a:t>
            </a:r>
          </a:p>
          <a:p>
            <a:pPr marL="0" indent="0">
              <a:buNone/>
            </a:pPr>
            <a:endParaRPr lang="en-US" dirty="0"/>
          </a:p>
          <a:p>
            <a:pPr marL="0" indent="0">
              <a:buNone/>
            </a:pPr>
            <a:r>
              <a:rPr lang="en-US" dirty="0"/>
              <a:t>1. Training the machine learning model</a:t>
            </a:r>
          </a:p>
          <a:p>
            <a:pPr marL="0" indent="0">
              <a:buNone/>
            </a:pPr>
            <a:r>
              <a:rPr lang="en-US" dirty="0"/>
              <a:t>2. Developing an interactive front end</a:t>
            </a:r>
          </a:p>
          <a:p>
            <a:pPr marL="0" indent="0">
              <a:buNone/>
            </a:pPr>
            <a:r>
              <a:rPr lang="en-US" dirty="0"/>
              <a:t>3.Preparing back end to store data.</a:t>
            </a:r>
          </a:p>
          <a:p>
            <a:pPr marL="0" indent="0">
              <a:buNone/>
            </a:pPr>
            <a:r>
              <a:rPr lang="en-US" dirty="0"/>
              <a:t>4. The interactions between the user and the website should be fast.</a:t>
            </a:r>
          </a:p>
          <a:p>
            <a:pPr marL="0" indent="0">
              <a:buNone/>
            </a:pPr>
            <a:r>
              <a:rPr lang="en-US" dirty="0"/>
              <a:t>5. Store User related details such as Name, Phone number, Account ID.</a:t>
            </a:r>
          </a:p>
          <a:p>
            <a:pPr marL="0" indent="0">
              <a:buNone/>
            </a:pPr>
            <a:endParaRPr lang="en-US" dirty="0"/>
          </a:p>
          <a:p>
            <a:endParaRPr lang="en-GB" dirty="0"/>
          </a:p>
        </p:txBody>
      </p:sp>
    </p:spTree>
    <p:extLst>
      <p:ext uri="{BB962C8B-B14F-4D97-AF65-F5344CB8AC3E}">
        <p14:creationId xmlns:p14="http://schemas.microsoft.com/office/powerpoint/2010/main" val="26667295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Methodology</a:t>
            </a:r>
          </a:p>
        </p:txBody>
      </p:sp>
      <p:pic>
        <p:nvPicPr>
          <p:cNvPr id="5" name="Content Placeholder 4">
            <a:extLst>
              <a:ext uri="{FF2B5EF4-FFF2-40B4-BE49-F238E27FC236}">
                <a16:creationId xmlns:a16="http://schemas.microsoft.com/office/drawing/2014/main" id="{0D813BAE-2A86-3434-0F8B-12178F1312B2}"/>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rot="16200000">
            <a:off x="3964559" y="-897574"/>
            <a:ext cx="4028959" cy="9118552"/>
          </a:xfrm>
        </p:spPr>
      </p:pic>
    </p:spTree>
    <p:extLst>
      <p:ext uri="{BB962C8B-B14F-4D97-AF65-F5344CB8AC3E}">
        <p14:creationId xmlns:p14="http://schemas.microsoft.com/office/powerpoint/2010/main" val="23149447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Timeline of Project</a:t>
            </a:r>
          </a:p>
        </p:txBody>
      </p:sp>
      <p:sp>
        <p:nvSpPr>
          <p:cNvPr id="3" name="Content Placeholder 2"/>
          <p:cNvSpPr>
            <a:spLocks noGrp="1"/>
          </p:cNvSpPr>
          <p:nvPr>
            <p:ph idx="1"/>
          </p:nvPr>
        </p:nvSpPr>
        <p:spPr/>
        <p:txBody>
          <a:bodyPr/>
          <a:lstStyle/>
          <a:p>
            <a:r>
              <a:rPr lang="en-US" dirty="0">
                <a:latin typeface="Arial" panose="020B0604020202020204" pitchFamily="34" charset="0"/>
                <a:cs typeface="Arial" panose="020B0604020202020204" pitchFamily="34" charset="0"/>
              </a:rPr>
              <a:t>Review-0  </a:t>
            </a:r>
            <a:r>
              <a:rPr lang="en-US" dirty="0">
                <a:latin typeface="Arial" panose="020B0604020202020204" pitchFamily="34" charset="0"/>
                <a:cs typeface="Arial" panose="020B0604020202020204" pitchFamily="34" charset="0"/>
                <a:sym typeface="Wingdings" panose="05000000000000000000" pitchFamily="2" charset="2"/>
              </a:rPr>
              <a:t></a:t>
            </a:r>
            <a:r>
              <a:rPr lang="en-US" dirty="0">
                <a:latin typeface="Arial" panose="020B0604020202020204" pitchFamily="34" charset="0"/>
                <a:cs typeface="Arial" panose="020B0604020202020204" pitchFamily="34" charset="0"/>
              </a:rPr>
              <a:t>13-Oct-2023</a:t>
            </a:r>
            <a:r>
              <a:rPr lang="en-US" dirty="0">
                <a:latin typeface="Arial" panose="020B0604020202020204" pitchFamily="34" charset="0"/>
                <a:cs typeface="Arial" panose="020B0604020202020204" pitchFamily="34" charset="0"/>
                <a:sym typeface="Wingdings" panose="05000000000000000000" pitchFamily="2" charset="2"/>
              </a:rPr>
              <a:t> PROJECT OVERVIEW</a:t>
            </a:r>
          </a:p>
          <a:p>
            <a:endParaRPr lang="en-US" dirty="0">
              <a:latin typeface="Arial" panose="020B0604020202020204" pitchFamily="34" charset="0"/>
              <a:cs typeface="Arial" panose="020B0604020202020204" pitchFamily="34" charset="0"/>
              <a:sym typeface="Wingdings" panose="05000000000000000000" pitchFamily="2" charset="2"/>
            </a:endParaRPr>
          </a:p>
          <a:p>
            <a:r>
              <a:rPr lang="en-US" dirty="0"/>
              <a:t>Review-1</a:t>
            </a:r>
            <a:r>
              <a:rPr lang="en-US" dirty="0">
                <a:sym typeface="Wingdings" panose="05000000000000000000" pitchFamily="2" charset="2"/>
              </a:rPr>
              <a:t></a:t>
            </a:r>
            <a:r>
              <a:rPr lang="en-US" dirty="0"/>
              <a:t>10-Nov-2023 </a:t>
            </a:r>
            <a:r>
              <a:rPr lang="en-US" dirty="0">
                <a:sym typeface="Wingdings" panose="05000000000000000000" pitchFamily="2" charset="2"/>
              </a:rPr>
              <a:t>DEVELOPING FRONT END PART</a:t>
            </a:r>
          </a:p>
          <a:p>
            <a:endParaRPr lang="en-US" dirty="0">
              <a:latin typeface="Arial" panose="020B0604020202020204" pitchFamily="34" charset="0"/>
              <a:cs typeface="Arial" panose="020B0604020202020204" pitchFamily="34" charset="0"/>
              <a:sym typeface="Wingdings" panose="05000000000000000000" pitchFamily="2" charset="2"/>
            </a:endParaRPr>
          </a:p>
          <a:p>
            <a:r>
              <a:rPr lang="en-US" dirty="0"/>
              <a:t>Review-2</a:t>
            </a:r>
            <a:r>
              <a:rPr lang="en-US" dirty="0">
                <a:latin typeface="Arial" panose="020B0604020202020204" pitchFamily="34" charset="0"/>
                <a:cs typeface="Arial" panose="020B0604020202020204" pitchFamily="34" charset="0"/>
                <a:sym typeface="Wingdings" panose="05000000000000000000" pitchFamily="2" charset="2"/>
              </a:rPr>
              <a:t> </a:t>
            </a:r>
            <a:r>
              <a:rPr lang="en-US" dirty="0"/>
              <a:t>30-Nov-2023</a:t>
            </a:r>
            <a:r>
              <a:rPr lang="en-US" dirty="0">
                <a:latin typeface="Arial" panose="020B0604020202020204" pitchFamily="34" charset="0"/>
                <a:cs typeface="Arial" panose="020B0604020202020204" pitchFamily="34" charset="0"/>
                <a:sym typeface="Wingdings" panose="05000000000000000000" pitchFamily="2" charset="2"/>
              </a:rPr>
              <a:t> TRAINING AND TESTING THE MACHINE LEARNING MODEL</a:t>
            </a:r>
          </a:p>
          <a:p>
            <a:endParaRPr lang="en-US" dirty="0">
              <a:latin typeface="Arial" panose="020B0604020202020204" pitchFamily="34" charset="0"/>
              <a:cs typeface="Arial" panose="020B0604020202020204" pitchFamily="34" charset="0"/>
              <a:sym typeface="Wingdings" panose="05000000000000000000" pitchFamily="2" charset="2"/>
            </a:endParaRPr>
          </a:p>
          <a:p>
            <a:r>
              <a:rPr lang="en-US" dirty="0"/>
              <a:t>Review-3</a:t>
            </a:r>
            <a:r>
              <a:rPr lang="en-US" dirty="0">
                <a:latin typeface="Arial" panose="020B0604020202020204" pitchFamily="34" charset="0"/>
                <a:cs typeface="Arial" panose="020B0604020202020204" pitchFamily="34" charset="0"/>
                <a:sym typeface="Wingdings" panose="05000000000000000000" pitchFamily="2" charset="2"/>
              </a:rPr>
              <a:t></a:t>
            </a:r>
            <a:r>
              <a:rPr lang="en-US" dirty="0"/>
              <a:t>30-Dec-2023</a:t>
            </a:r>
            <a:r>
              <a:rPr lang="en-US" dirty="0">
                <a:latin typeface="Arial" panose="020B0604020202020204" pitchFamily="34" charset="0"/>
                <a:cs typeface="Arial" panose="020B0604020202020204" pitchFamily="34" charset="0"/>
                <a:sym typeface="Wingdings" panose="05000000000000000000" pitchFamily="2" charset="2"/>
              </a:rPr>
              <a:t>DEVELOPING THE BACK END PART AND </a:t>
            </a:r>
          </a:p>
          <a:p>
            <a:pPr marL="0" indent="0">
              <a:buNone/>
            </a:pPr>
            <a:r>
              <a:rPr lang="en-US" dirty="0">
                <a:latin typeface="Arial" panose="020B0604020202020204" pitchFamily="34" charset="0"/>
                <a:cs typeface="Arial" panose="020B0604020202020204" pitchFamily="34" charset="0"/>
                <a:sym typeface="Wingdings" panose="05000000000000000000" pitchFamily="2" charset="2"/>
              </a:rPr>
              <a:t>INTIGRATING ALL THE COMPONENTS</a:t>
            </a:r>
          </a:p>
          <a:p>
            <a:endParaRPr lang="en-US" dirty="0">
              <a:latin typeface="Arial" panose="020B0604020202020204" pitchFamily="34" charset="0"/>
              <a:cs typeface="Arial" panose="020B0604020202020204" pitchFamily="34" charset="0"/>
              <a:sym typeface="Wingdings" panose="05000000000000000000" pitchFamily="2" charset="2"/>
            </a:endParaRPr>
          </a:p>
          <a:p>
            <a:endParaRPr lang="en-US" dirty="0">
              <a:latin typeface="Arial" panose="020B0604020202020204" pitchFamily="34" charset="0"/>
              <a:cs typeface="Arial" panose="020B0604020202020204" pitchFamily="34" charset="0"/>
              <a:sym typeface="Wingdings" panose="05000000000000000000" pitchFamily="2" charset="2"/>
            </a:endParaRPr>
          </a:p>
          <a:p>
            <a:endParaRPr lang="en-US" dirty="0">
              <a:latin typeface="Arial" panose="020B0604020202020204" pitchFamily="34" charset="0"/>
              <a:cs typeface="Arial" panose="020B0604020202020204" pitchFamily="34" charset="0"/>
              <a:sym typeface="Wingdings" panose="05000000000000000000" pitchFamily="2" charset="2"/>
            </a:endParaRPr>
          </a:p>
          <a:p>
            <a:endParaRPr lang="en-GB"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773328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Expected Outcomes</a:t>
            </a:r>
          </a:p>
        </p:txBody>
      </p:sp>
      <p:sp>
        <p:nvSpPr>
          <p:cNvPr id="3" name="Content Placeholder 2"/>
          <p:cNvSpPr>
            <a:spLocks noGrp="1"/>
          </p:cNvSpPr>
          <p:nvPr>
            <p:ph idx="1"/>
          </p:nvPr>
        </p:nvSpPr>
        <p:spPr/>
        <p:txBody>
          <a:bodyPr>
            <a:normAutofit/>
          </a:bodyPr>
          <a:lstStyle/>
          <a:p>
            <a:r>
              <a:rPr lang="en-US" sz="1800" dirty="0">
                <a:latin typeface="Arial" panose="020B0604020202020204" pitchFamily="34" charset="0"/>
                <a:cs typeface="Arial" panose="020B0604020202020204" pitchFamily="34" charset="0"/>
              </a:rPr>
              <a:t>The slot detector component utilizes computer vision techniques to identify available parking slots in a given video feed. It processes the video frames, applies image processing algorithms, and detects the occupancy status of parking slots. It provides accurate and real-time information on available and occupied slots.</a:t>
            </a:r>
          </a:p>
          <a:p>
            <a:pPr marL="0" indent="0">
              <a:buNone/>
            </a:pPr>
            <a:endParaRPr lang="en-US" sz="1800" dirty="0">
              <a:latin typeface="Arial" panose="020B0604020202020204" pitchFamily="34" charset="0"/>
              <a:cs typeface="Arial" panose="020B0604020202020204" pitchFamily="34" charset="0"/>
            </a:endParaRPr>
          </a:p>
          <a:p>
            <a:r>
              <a:rPr lang="en-US" sz="1800" dirty="0">
                <a:latin typeface="Arial" panose="020B0604020202020204" pitchFamily="34" charset="0"/>
                <a:cs typeface="Arial" panose="020B0604020202020204" pitchFamily="34" charset="0"/>
              </a:rPr>
              <a:t>The slot finder component offers a user-friendly interface for defining and managing parking slots. It allows users to mark parking slots in a given image or video frame manually. Users can add new slots, remove existing slots, and update slot positions as needed. The slot finder facilitates the customization and adaptation of the system to different parking lot layouts.</a:t>
            </a:r>
          </a:p>
          <a:p>
            <a:pPr marL="0" indent="0">
              <a:buNone/>
            </a:pPr>
            <a:endParaRPr lang="en-US" sz="1800" dirty="0">
              <a:latin typeface="Arial" panose="020B0604020202020204" pitchFamily="34" charset="0"/>
              <a:cs typeface="Arial" panose="020B0604020202020204" pitchFamily="34" charset="0"/>
            </a:endParaRPr>
          </a:p>
          <a:p>
            <a:r>
              <a:rPr lang="en-US" sz="1600" dirty="0"/>
              <a:t>The web-based dashboard provides a convenient and interactive way to visualize the parking slot status. It displays real-time information on available slots, used slots, and total slots. Users can access the dashboard through a web browser and monitor the parking situation remotely. The dashboard also includes login and registration functionality for user authentication and access control.</a:t>
            </a:r>
            <a:endParaRPr lang="en-GB"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239281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Conclusion</a:t>
            </a:r>
          </a:p>
        </p:txBody>
      </p:sp>
      <p:sp>
        <p:nvSpPr>
          <p:cNvPr id="3" name="Content Placeholder 2"/>
          <p:cNvSpPr>
            <a:spLocks noGrp="1"/>
          </p:cNvSpPr>
          <p:nvPr>
            <p:ph idx="1"/>
          </p:nvPr>
        </p:nvSpPr>
        <p:spPr/>
        <p:txBody>
          <a:bodyPr/>
          <a:lstStyle/>
          <a:p>
            <a:r>
              <a:rPr lang="en-US" dirty="0"/>
              <a:t>In conclusion, addressing the parking issue in India is critical, given the ever-increasing number of vehicles. Implementing a low-cost connected ecosystem that combines artificial intelligence, real-time data, and user-friendly interfaces can greatly improve the parking situation. By utilizing technology and user-friendly tools, it's possible to alleviate traffic congestion, reduce time wasted searching for parking, and enhance the overall experience for drivers in India's crowded urban areas.</a:t>
            </a:r>
            <a:endParaRPr lang="en-GB" dirty="0"/>
          </a:p>
        </p:txBody>
      </p:sp>
    </p:spTree>
    <p:extLst>
      <p:ext uri="{BB962C8B-B14F-4D97-AF65-F5344CB8AC3E}">
        <p14:creationId xmlns:p14="http://schemas.microsoft.com/office/powerpoint/2010/main" val="2238571193"/>
      </p:ext>
    </p:extLst>
  </p:cSld>
  <p:clrMapOvr>
    <a:masterClrMapping/>
  </p:clrMapOvr>
</p:sld>
</file>

<file path=ppt/theme/theme1.xml><?xml version="1.0" encoding="utf-8"?>
<a:theme xmlns:a="http://schemas.openxmlformats.org/drawingml/2006/main" name="Bioinformatic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ustom 1">
      <a:majorFont>
        <a:latin typeface="Bookman Old Style"/>
        <a:ea typeface=""/>
        <a:cs typeface=""/>
      </a:majorFont>
      <a:minorFont>
        <a:latin typeface="Bookman Old Styl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Bioinformatics" id="{2C23B8A5-E958-4A8C-AECF-01EA482D72F9}" vid="{45DF3A2B-1BA7-4465-AD96-220179DE36DE}"/>
    </a:ext>
  </a:extLst>
</a:theme>
</file>

<file path=docProps/app.xml><?xml version="1.0" encoding="utf-8"?>
<Properties xmlns="http://schemas.openxmlformats.org/officeDocument/2006/extended-properties" xmlns:vt="http://schemas.openxmlformats.org/officeDocument/2006/docPropsVTypes">
  <Template>Bioinformatics</Template>
  <TotalTime>116</TotalTime>
  <Words>681</Words>
  <Application>Microsoft Office PowerPoint</Application>
  <PresentationFormat>Widescreen</PresentationFormat>
  <Paragraphs>62</Paragraphs>
  <Slides>11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Arial</vt:lpstr>
      <vt:lpstr>Bookman Old Style</vt:lpstr>
      <vt:lpstr>NVIDIA Sans</vt:lpstr>
      <vt:lpstr>Verdana</vt:lpstr>
      <vt:lpstr>Bioinformatics</vt:lpstr>
      <vt:lpstr>Parking spot indicator</vt:lpstr>
      <vt:lpstr>Introduction</vt:lpstr>
      <vt:lpstr>Literature Review</vt:lpstr>
      <vt:lpstr>Proposed Method</vt:lpstr>
      <vt:lpstr>Objectives</vt:lpstr>
      <vt:lpstr>Methodology</vt:lpstr>
      <vt:lpstr>Timeline of Project</vt:lpstr>
      <vt:lpstr>Expected Outcomes</vt:lpstr>
      <vt:lpstr>Conclusion</vt:lpstr>
      <vt:lpstr>References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Sanjeev P Kaulgud-Asst. Prof-CSE</dc:creator>
  <cp:lastModifiedBy>narendra nari</cp:lastModifiedBy>
  <cp:revision>14</cp:revision>
  <dcterms:created xsi:type="dcterms:W3CDTF">2023-03-16T03:26:27Z</dcterms:created>
  <dcterms:modified xsi:type="dcterms:W3CDTF">2023-10-13T02:42:20Z</dcterms:modified>
</cp:coreProperties>
</file>